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CCE30B-03B6-47AA-B5C3-A0833E99E2D6}">
          <p14:sldIdLst>
            <p14:sldId id="261"/>
            <p14:sldId id="257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AE61"/>
    <a:srgbClr val="D7191C"/>
    <a:srgbClr val="2C7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521" autoAdjust="0"/>
    <p:restoredTop sz="96494" autoAdjust="0"/>
  </p:normalViewPr>
  <p:slideViewPr>
    <p:cSldViewPr snapToGrid="0">
      <p:cViewPr varScale="1">
        <p:scale>
          <a:sx n="88" d="100"/>
          <a:sy n="88" d="100"/>
        </p:scale>
        <p:origin x="79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media/image10.png>
</file>

<file path=ppt/media/image11.png>
</file>

<file path=ppt/media/image12.png>
</file>

<file path=ppt/media/image7.tiff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49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08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78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7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6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43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394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0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14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57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0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838F0-CC0B-4EA3-9400-4B72F3653A3B}" type="datetimeFigureOut">
              <a:rPr lang="en-US" smtClean="0"/>
              <a:t>10/5/2023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9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5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4.emf"/><Relationship Id="rId4" Type="http://schemas.openxmlformats.org/officeDocument/2006/relationships/image" Target="../media/image1.e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476500" y="1435100"/>
            <a:ext cx="2857500" cy="2857500"/>
          </a:xfrm>
          <a:prstGeom prst="ellipse">
            <a:avLst/>
          </a:prstGeom>
          <a:solidFill>
            <a:srgbClr val="FF9999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417653" y="2157413"/>
            <a:ext cx="1352549" cy="13525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68388" y="3419908"/>
            <a:ext cx="388939" cy="388939"/>
          </a:xfrm>
          <a:prstGeom prst="ellipse">
            <a:avLst/>
          </a:prstGeom>
          <a:solidFill>
            <a:schemeClr val="accent4">
              <a:lumMod val="40000"/>
              <a:lumOff val="60000"/>
              <a:alpha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548313" y="2725349"/>
            <a:ext cx="5677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5,313</a:t>
            </a:r>
            <a:endParaRPr lang="en-US" sz="1200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26636" y="2725350"/>
            <a:ext cx="43954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521</a:t>
            </a:r>
            <a:endParaRPr lang="en-US" sz="1200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082429" y="3486150"/>
            <a:ext cx="3545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FBA3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</a:t>
            </a:r>
            <a:endParaRPr lang="en-US" sz="1200" dirty="0">
              <a:solidFill>
                <a:srgbClr val="FBA30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724644" y="2725349"/>
            <a:ext cx="43954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925</a:t>
            </a:r>
            <a:endParaRPr lang="en-US" sz="1200" dirty="0">
              <a:solidFill>
                <a:srgbClr val="7030A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71758" y="3431786"/>
            <a:ext cx="3545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  <a:endParaRPr lang="en-US" sz="1200" dirty="0">
              <a:solidFill>
                <a:schemeClr val="accent6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4719362" y="4077898"/>
            <a:ext cx="3545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</a:t>
            </a:r>
            <a:endParaRPr lang="en-US" sz="12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2972380" y="1849393"/>
            <a:ext cx="116662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i="1" dirty="0" smtClean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 vs. Severe OA</a:t>
            </a:r>
            <a:endParaRPr lang="en-US" sz="1200" i="1" dirty="0">
              <a:solidFill>
                <a:srgbClr val="C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334000" y="2194187"/>
            <a:ext cx="1166621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50" i="1" dirty="0" smtClean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 vs. Moderate OA</a:t>
            </a:r>
            <a:endParaRPr lang="en-US" sz="1050" i="1" dirty="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0" name="Straight Connector 19"/>
          <p:cNvCxnSpPr>
            <a:endCxn id="15" idx="1"/>
          </p:cNvCxnSpPr>
          <p:nvPr/>
        </p:nvCxnSpPr>
        <p:spPr>
          <a:xfrm>
            <a:off x="5221919" y="3460885"/>
            <a:ext cx="849839" cy="109401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259721" y="3632338"/>
            <a:ext cx="1166621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50" i="1" dirty="0" smtClean="0">
                <a:solidFill>
                  <a:srgbClr val="FBA3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Moderate vs. Severe OA</a:t>
            </a:r>
            <a:endParaRPr lang="en-US" sz="1050" i="1" dirty="0">
              <a:solidFill>
                <a:srgbClr val="FBA30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4930949" y="3564000"/>
            <a:ext cx="180801" cy="55881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990095" y="3149674"/>
            <a:ext cx="2696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31" name="Straight Connector 30"/>
          <p:cNvCxnSpPr/>
          <p:nvPr/>
        </p:nvCxnSpPr>
        <p:spPr>
          <a:xfrm flipH="1" flipV="1">
            <a:off x="5142498" y="3376257"/>
            <a:ext cx="21690" cy="95191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4420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733834" y="298115"/>
            <a:ext cx="6789730" cy="5964045"/>
            <a:chOff x="733834" y="298115"/>
            <a:chExt cx="6789730" cy="5964045"/>
          </a:xfrm>
        </p:grpSpPr>
        <p:graphicFrame>
          <p:nvGraphicFramePr>
            <p:cNvPr id="3" name="Object 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91175470"/>
                </p:ext>
              </p:extLst>
            </p:nvPr>
          </p:nvGraphicFramePr>
          <p:xfrm>
            <a:off x="733834" y="298115"/>
            <a:ext cx="3429000" cy="2057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89" name="Acrobat Document" r:id="rId3" imgW="3428787" imgH="2057400" progId="Acrobat.Document.DC">
                    <p:embed/>
                  </p:oleObj>
                </mc:Choice>
                <mc:Fallback>
                  <p:oleObj name="Acrobat Document" r:id="rId3" imgW="3428787" imgH="2057400" progId="Acrobat.Document.DC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733834" y="298115"/>
                          <a:ext cx="3429000" cy="2057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ct 3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277362102"/>
                </p:ext>
              </p:extLst>
            </p:nvPr>
          </p:nvGraphicFramePr>
          <p:xfrm>
            <a:off x="733834" y="2083798"/>
            <a:ext cx="3429000" cy="2057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90" name="Acrobat Document" r:id="rId5" imgW="3428787" imgH="2057400" progId="Acrobat.Document.DC">
                    <p:embed/>
                  </p:oleObj>
                </mc:Choice>
                <mc:Fallback>
                  <p:oleObj name="Acrobat Document" r:id="rId5" imgW="3428787" imgH="2057400" progId="Acrobat.Document.DC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33834" y="2083798"/>
                          <a:ext cx="3429000" cy="2057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4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4189175728"/>
                </p:ext>
              </p:extLst>
            </p:nvPr>
          </p:nvGraphicFramePr>
          <p:xfrm>
            <a:off x="733834" y="3895514"/>
            <a:ext cx="3429000" cy="21113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91" name="Acrobat Document" r:id="rId7" imgW="3428787" imgH="2110701" progId="Acrobat.Document.DC">
                    <p:embed/>
                  </p:oleObj>
                </mc:Choice>
                <mc:Fallback>
                  <p:oleObj name="Acrobat Document" r:id="rId7" imgW="3428787" imgH="2110701" progId="Acrobat.Document.DC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733834" y="3895514"/>
                          <a:ext cx="3429000" cy="21113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Rectangle 1"/>
            <p:cNvSpPr/>
            <p:nvPr/>
          </p:nvSpPr>
          <p:spPr>
            <a:xfrm>
              <a:off x="2534871" y="6077602"/>
              <a:ext cx="201336" cy="184558"/>
            </a:xfrm>
            <a:prstGeom prst="rect">
              <a:avLst/>
            </a:prstGeom>
            <a:solidFill>
              <a:srgbClr val="2C7B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731964" y="6087430"/>
              <a:ext cx="956691" cy="1532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Moderate OA</a:t>
              </a:r>
              <a:endParaRPr lang="en-US" sz="1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492368" y="6071800"/>
              <a:ext cx="201336" cy="184558"/>
            </a:xfrm>
            <a:prstGeom prst="rect">
              <a:avLst/>
            </a:prstGeom>
            <a:solidFill>
              <a:srgbClr val="FDAE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769881" y="6071800"/>
              <a:ext cx="201336" cy="184558"/>
            </a:xfrm>
            <a:prstGeom prst="rect">
              <a:avLst/>
            </a:prstGeom>
            <a:solidFill>
              <a:srgbClr val="D71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987995" y="6087430"/>
              <a:ext cx="956691" cy="1532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Severe OA</a:t>
              </a:r>
              <a:endParaRPr lang="en-US" sz="1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771895" y="6087429"/>
              <a:ext cx="594738" cy="1532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Ambient</a:t>
              </a:r>
              <a:endParaRPr lang="en-US" sz="1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171591" y="5728313"/>
              <a:ext cx="1235085" cy="199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000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Crab Individual</a:t>
              </a:r>
              <a:endPara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aphicFrame>
          <p:nvGraphicFramePr>
            <p:cNvPr id="13" name="Object 12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787012555"/>
                </p:ext>
              </p:extLst>
            </p:nvPr>
          </p:nvGraphicFramePr>
          <p:xfrm>
            <a:off x="4046754" y="402520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92" name="Acrobat Document" r:id="rId9" imgW="3367969" imgH="1721820" progId="Acrobat.Document.DC">
                    <p:embed/>
                  </p:oleObj>
                </mc:Choice>
                <mc:Fallback>
                  <p:oleObj name="Acrobat Document" r:id="rId9" imgW="3367969" imgH="1721820" progId="Acrobat.Document.DC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4046754" y="402520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0" name="Object 49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61839488"/>
                </p:ext>
              </p:extLst>
            </p:nvPr>
          </p:nvGraphicFramePr>
          <p:xfrm>
            <a:off x="4046754" y="4005876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93" name="Acrobat Document" r:id="rId11" imgW="3367969" imgH="1721820" progId="Acrobat.Document.DC">
                    <p:embed/>
                  </p:oleObj>
                </mc:Choice>
                <mc:Fallback>
                  <p:oleObj name="Acrobat Document" r:id="rId11" imgW="3367969" imgH="1721820" progId="Acrobat.Document.DC">
                    <p:embed/>
                    <p:pic>
                      <p:nvPicPr>
                        <p:cNvPr id="49" name="Object 48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4046754" y="4005876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" name="Object 50"/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59265069"/>
                </p:ext>
              </p:extLst>
            </p:nvPr>
          </p:nvGraphicFramePr>
          <p:xfrm>
            <a:off x="4046754" y="2183464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94" name="Acrobat Document" r:id="rId13" imgW="3367969" imgH="1721820" progId="Acrobat.Document.DC">
                    <p:embed/>
                  </p:oleObj>
                </mc:Choice>
                <mc:Fallback>
                  <p:oleObj name="Acrobat Document" r:id="rId13" imgW="3367969" imgH="1721820" progId="Acrobat.Document.DC">
                    <p:embed/>
                    <p:pic>
                      <p:nvPicPr>
                        <p:cNvPr id="14" name="Object 13"/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4046754" y="2183464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6" name="Group 15"/>
            <p:cNvGrpSpPr/>
            <p:nvPr/>
          </p:nvGrpSpPr>
          <p:grpSpPr>
            <a:xfrm>
              <a:off x="7103049" y="2183464"/>
              <a:ext cx="239690" cy="3544849"/>
              <a:chOff x="7806429" y="2183464"/>
              <a:chExt cx="239690" cy="3544849"/>
            </a:xfrm>
          </p:grpSpPr>
          <p:sp>
            <p:nvSpPr>
              <p:cNvPr id="46" name="Rectangle 45"/>
              <p:cNvSpPr/>
              <p:nvPr/>
            </p:nvSpPr>
            <p:spPr>
              <a:xfrm flipH="1">
                <a:off x="7806429" y="2183464"/>
                <a:ext cx="239690" cy="35448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 rot="5400000">
                <a:off x="7717487" y="4828391"/>
                <a:ext cx="338120" cy="1576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dirty="0" smtClean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Gene</a:t>
                </a:r>
                <a:endPara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5400000">
                <a:off x="7717487" y="2947472"/>
                <a:ext cx="338120" cy="1576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dirty="0" smtClean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Gene</a:t>
                </a:r>
                <a:endPara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23" name="Rectangle 22"/>
            <p:cNvSpPr/>
            <p:nvPr/>
          </p:nvSpPr>
          <p:spPr>
            <a:xfrm rot="5400000">
              <a:off x="7219782" y="946133"/>
              <a:ext cx="407624" cy="1999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900" i="1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r>
                <a:rPr lang="en-US" sz="900" dirty="0" smtClean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-score</a:t>
              </a:r>
              <a:endPara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158333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312970" y="200782"/>
            <a:ext cx="3601805" cy="6476802"/>
            <a:chOff x="312970" y="200782"/>
            <a:chExt cx="3601805" cy="6476802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970" y="200782"/>
              <a:ext cx="3324805" cy="6258456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558090" y="6400585"/>
              <a:ext cx="17411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pCO</a:t>
              </a:r>
              <a:r>
                <a:rPr lang="en-US" sz="1200" baseline="-250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treatment (µ</a:t>
              </a:r>
              <a:r>
                <a:rPr lang="en-US" sz="12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r>
                <a:rPr 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  <a:endPara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 rot="16200000">
              <a:off x="-765370" y="3255151"/>
              <a:ext cx="24336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Module </a:t>
              </a:r>
              <a:r>
                <a:rPr lang="en-US" sz="1200" dirty="0" err="1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eigengene</a:t>
              </a:r>
              <a:r>
                <a:rPr lang="en-US" sz="1200" dirty="0" smtClean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(mean ± SD)</a:t>
              </a:r>
              <a:endParaRPr lang="en-US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23751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05884" y="579779"/>
            <a:ext cx="5738443" cy="3292125"/>
            <a:chOff x="805884" y="579779"/>
            <a:chExt cx="5738443" cy="329212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5884" y="579779"/>
              <a:ext cx="5334462" cy="329212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5597593" y="1986561"/>
              <a:ext cx="711092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rtlCol="0">
              <a:spAutoFit/>
            </a:bodyPr>
            <a:lstStyle/>
            <a:p>
              <a:r>
                <a:rPr lang="en-US" sz="8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Ambient (8.0)</a:t>
              </a:r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597593" y="2156295"/>
              <a:ext cx="946734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rtlCol="0">
              <a:spAutoFit/>
            </a:bodyPr>
            <a:lstStyle/>
            <a:p>
              <a:r>
                <a:rPr lang="en-US" sz="8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Moderate OA (7.8)</a:t>
              </a:r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597593" y="2334484"/>
              <a:ext cx="837730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rtlCol="0">
              <a:spAutoFit/>
            </a:bodyPr>
            <a:lstStyle/>
            <a:p>
              <a:r>
                <a:rPr lang="en-US" sz="800" dirty="0" smtClean="0">
                  <a:latin typeface="Arial" panose="020B0604020202020204" pitchFamily="34" charset="0"/>
                  <a:cs typeface="Arial" panose="020B0604020202020204" pitchFamily="34" charset="0"/>
                </a:rPr>
                <a:t>Severe OA (7.5)</a:t>
              </a:r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541534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562621" y="319755"/>
            <a:ext cx="4721305" cy="3834233"/>
            <a:chOff x="562621" y="319755"/>
            <a:chExt cx="7895004" cy="617269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2621" y="319756"/>
              <a:ext cx="3947502" cy="3261643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10123" y="319755"/>
              <a:ext cx="3947502" cy="3261643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2621" y="3230809"/>
              <a:ext cx="3947502" cy="3261643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03592" y="3230808"/>
              <a:ext cx="3947502" cy="3261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545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83512</TotalTime>
  <Words>58</Words>
  <Application>Microsoft Office PowerPoint</Application>
  <PresentationFormat>Widescreen</PresentationFormat>
  <Paragraphs>22</Paragraphs>
  <Slides>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NOAA AFSC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Laura.Spencer</dc:creator>
  <cp:lastModifiedBy>Laura.Spencer</cp:lastModifiedBy>
  <cp:revision>33</cp:revision>
  <cp:lastPrinted>2023-10-05T15:08:07Z</cp:lastPrinted>
  <dcterms:created xsi:type="dcterms:W3CDTF">2022-09-14T18:33:53Z</dcterms:created>
  <dcterms:modified xsi:type="dcterms:W3CDTF">2023-10-05T15:13:53Z</dcterms:modified>
</cp:coreProperties>
</file>